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EEBE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009"/>
    <p:restoredTop sz="94621"/>
  </p:normalViewPr>
  <p:slideViewPr>
    <p:cSldViewPr snapToGrid="0">
      <p:cViewPr varScale="1">
        <p:scale>
          <a:sx n="122" d="100"/>
          <a:sy n="122" d="100"/>
        </p:scale>
        <p:origin x="816" y="4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507B29-100E-FEAC-C38B-C08AA6F0EF2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1851D2D-AE44-4F41-7126-667FAA29055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7B1F66B-87B5-64EC-BF72-A8A3BF3FFC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2150DE-4903-C340-9B96-8C918EFC64BC}" type="datetimeFigureOut">
              <a:rPr lang="en-US" smtClean="0"/>
              <a:t>2/12/26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ED79048-1AB7-9021-0B73-69590B6335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0195C2-33CB-CA6B-4E49-485258824E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1A9674-0C79-654E-9B61-593CFCD0F7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74083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7B73F8-49A1-2B97-BB9F-29DD630610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01F645D-38DD-7C1A-C613-3B5D8976764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1CE9C1F-2861-07A0-A3C2-BD4D6D6F33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2150DE-4903-C340-9B96-8C918EFC64BC}" type="datetimeFigureOut">
              <a:rPr lang="en-US" smtClean="0"/>
              <a:t>2/12/26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CD2512-69D1-9318-0A44-DC9D5FE2E4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40C1E6A-9EC2-62E1-5945-28A18DCC5E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1A9674-0C79-654E-9B61-593CFCD0F7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99901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C470742-F8CD-B34B-6CB1-9B0BF1B48BA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AC4C98B-259F-B41E-91CE-75F6712AB94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B3E7EC-7951-CE50-8769-0594D28E75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2150DE-4903-C340-9B96-8C918EFC64BC}" type="datetimeFigureOut">
              <a:rPr lang="en-US" smtClean="0"/>
              <a:t>2/12/26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3A3BCCD-C371-C8F9-CD82-67FF19AEC4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DF3AE63-B32D-1908-E861-AEFCD879BB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1A9674-0C79-654E-9B61-593CFCD0F7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63487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80CCD3-91DB-83BD-9C85-4E19AE2198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7058A5-E8C7-3CB2-251D-9B833C0C8B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87D1273-B51C-A319-468E-2CB0BA23E6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2150DE-4903-C340-9B96-8C918EFC64BC}" type="datetimeFigureOut">
              <a:rPr lang="en-US" smtClean="0"/>
              <a:t>2/12/26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368518-A48E-ED58-F7B9-CFDFEA4D7E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6A0980-599A-5845-C111-43A8F1CCB8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1A9674-0C79-654E-9B61-593CFCD0F7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80240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59442B-5CF7-ACD5-5E48-35BDAD5781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FB8BB99-52AF-8CC9-BD38-BAA423658F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0252F6-2879-A1FE-F01F-D97FF12602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2150DE-4903-C340-9B96-8C918EFC64BC}" type="datetimeFigureOut">
              <a:rPr lang="en-US" smtClean="0"/>
              <a:t>2/12/26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864DE14-8429-FEC9-526F-898BF59D08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9649666-8DB1-EC03-B763-1F7ACC0B31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1A9674-0C79-654E-9B61-593CFCD0F7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14238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FC5FE5-65E2-10AA-6AD3-25D03733EC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B44FC6-D485-89B2-2AF3-CF7C1715707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7D7EAA9-892D-C928-6F86-4763F83F22F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18157BB-035C-1D1D-CEB5-CCFA9EA9D7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2150DE-4903-C340-9B96-8C918EFC64BC}" type="datetimeFigureOut">
              <a:rPr lang="en-US" smtClean="0"/>
              <a:t>2/12/26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9CE0015-EFCF-B605-A9BC-2265E38E40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A556AB7-FDEC-259E-6BB3-E82099C5B0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1A9674-0C79-654E-9B61-593CFCD0F7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69775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BB7919-7ECC-1302-3325-EF8F5EA59F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E468C41-D9E0-8E82-1F29-1B4664A99FE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5C807AE-A269-0F56-C484-4116FE7AB41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DFDBA45-35CA-5080-8B4A-6D1CECC5AF0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80894BF-3398-6C09-5A43-3B837ABC3F8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1F45997-3C12-0746-1131-2AD78EB4D3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2150DE-4903-C340-9B96-8C918EFC64BC}" type="datetimeFigureOut">
              <a:rPr lang="en-US" smtClean="0"/>
              <a:t>2/12/26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FE1C784-3A3E-8D1A-70A4-19992973FB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41779C9-4576-3DB4-3A41-8B5CAE53BE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1A9674-0C79-654E-9B61-593CFCD0F7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44418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621E6F-F5E4-C27B-C3CB-27F412B87F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FC8796A-10F1-11B4-0ADE-F4B710CCB6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2150DE-4903-C340-9B96-8C918EFC64BC}" type="datetimeFigureOut">
              <a:rPr lang="en-US" smtClean="0"/>
              <a:t>2/12/26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720E5B5-6BC8-48B6-3940-79FDB1FC26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EA94B82-333F-232E-92EF-E892CA279B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1A9674-0C79-654E-9B61-593CFCD0F7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01378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C6C27B7-607C-6CBD-6550-F248B83C91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2150DE-4903-C340-9B96-8C918EFC64BC}" type="datetimeFigureOut">
              <a:rPr lang="en-US" smtClean="0"/>
              <a:t>2/12/26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35D8DC1-0093-E530-4886-C6A77B9B5A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6974E62-2092-49C4-7DA4-62C04EAF39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1A9674-0C79-654E-9B61-593CFCD0F7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11179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1D911E-ED02-1BD4-5D8F-3C76D9B472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F8AFE8-657B-E466-1B65-451FA2C1DF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AA555E5-BC08-6AFA-6F97-7917F059CEF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D65F827-403C-86D5-D868-6A34DB87B6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2150DE-4903-C340-9B96-8C918EFC64BC}" type="datetimeFigureOut">
              <a:rPr lang="en-US" smtClean="0"/>
              <a:t>2/12/26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8D5923E-8E12-EC47-EE76-1951F4E4AC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A69A10A-1C90-7C2E-1245-601D867F43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1A9674-0C79-654E-9B61-593CFCD0F7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6338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C4F9D9-1405-95E3-5AFE-5B00A7B22D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73C17AE-9C7E-63A6-640C-2C890B90CEC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CECFC60-8962-705A-FD1B-1EF621A4EA7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4DF4167-E134-7BEF-FEBD-78873E5F42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2150DE-4903-C340-9B96-8C918EFC64BC}" type="datetimeFigureOut">
              <a:rPr lang="en-US" smtClean="0"/>
              <a:t>2/12/26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25A7410-9E42-43F4-8D27-CED4628E44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DD694B3-318D-4B56-1101-7F427C59E5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1A9674-0C79-654E-9B61-593CFCD0F7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97334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F289E0D-D8FE-01A0-D32B-7106FD373D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13AD37F-FB3B-CD4E-C784-D426A10125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B3E50B9-DE01-E52C-14C4-2D8FCD4AA93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52150DE-4903-C340-9B96-8C918EFC64BC}" type="datetimeFigureOut">
              <a:rPr lang="en-US" smtClean="0"/>
              <a:t>2/12/26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2F819D7-94FF-6BA8-EB1A-D8EEF63603A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A3009CB-73E4-8B78-F0BB-7168ADFDE06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C1A9674-0C79-654E-9B61-593CFCD0F7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90609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EEBE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FCBDF4-A542-C939-D157-85FA25C37F0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67862" y="743990"/>
            <a:ext cx="4330262" cy="477837"/>
          </a:xfrm>
        </p:spPr>
        <p:txBody>
          <a:bodyPr>
            <a:normAutofit fontScale="90000"/>
          </a:bodyPr>
          <a:lstStyle/>
          <a:p>
            <a:pPr algn="l"/>
            <a:r>
              <a:rPr lang="en-US" b="1" dirty="0">
                <a:solidFill>
                  <a:srgbClr val="C00000"/>
                </a:solidFill>
              </a:rPr>
              <a:t>GRUPPE 7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9493456-A1B6-C2A3-6BE1-DA12DFF3DB1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83475" y="1310782"/>
            <a:ext cx="4761187" cy="4803228"/>
          </a:xfrm>
        </p:spPr>
        <p:txBody>
          <a:bodyPr>
            <a:normAutofit/>
          </a:bodyPr>
          <a:lstStyle/>
          <a:p>
            <a:pPr algn="just">
              <a:lnSpc>
                <a:spcPct val="120000"/>
              </a:lnSpc>
            </a:pPr>
            <a:r>
              <a:rPr lang="de-DE" sz="2000" b="1" noProof="1">
                <a:solidFill>
                  <a:srgbClr val="C00000"/>
                </a:solidFill>
              </a:rPr>
              <a:t>Team: Gastropilot</a:t>
            </a:r>
          </a:p>
          <a:p>
            <a:pPr algn="just">
              <a:lnSpc>
                <a:spcPct val="120000"/>
              </a:lnSpc>
            </a:pPr>
            <a:r>
              <a:rPr lang="de-DE" sz="1600" b="1" noProof="1">
                <a:solidFill>
                  <a:srgbClr val="C00000"/>
                </a:solidFill>
              </a:rPr>
              <a:t>Problem:</a:t>
            </a:r>
            <a:r>
              <a:rPr lang="de-DE" sz="1600" noProof="1">
                <a:solidFill>
                  <a:srgbClr val="C00000"/>
                </a:solidFill>
              </a:rPr>
              <a:t> Die deutsche Gastronomie verliert jährlich 1,9 Mio. Tonnen Lebensmittel und 50.000 € Marge durch ineffiziente Planung auf Basis von unzuverlässigem „Bauchgefühl“. Fehlende Datenverknüpfung und regulatorischer EU-Druck verhindern eine bedarfsgerechte Produktion, was zu massiver vermeidbarer Verschwendung führt.</a:t>
            </a:r>
          </a:p>
          <a:p>
            <a:pPr algn="just">
              <a:lnSpc>
                <a:spcPct val="120000"/>
              </a:lnSpc>
            </a:pPr>
            <a:r>
              <a:rPr lang="de-DE" sz="1600" b="1" noProof="1">
                <a:solidFill>
                  <a:srgbClr val="C00000"/>
                </a:solidFill>
              </a:rPr>
              <a:t>Umsetzung: </a:t>
            </a:r>
            <a:r>
              <a:rPr lang="de-DE" sz="1600" dirty="0">
                <a:solidFill>
                  <a:srgbClr val="C00000"/>
                </a:solidFill>
              </a:rPr>
              <a:t>KI-Bedarfsprognosen erstellen präzise </a:t>
            </a:r>
            <a:r>
              <a:rPr lang="de-DE" sz="1600" dirty="0" err="1">
                <a:solidFill>
                  <a:srgbClr val="C00000"/>
                </a:solidFill>
              </a:rPr>
              <a:t>Prep</a:t>
            </a:r>
            <a:r>
              <a:rPr lang="de-DE" sz="1600" dirty="0">
                <a:solidFill>
                  <a:srgbClr val="C00000"/>
                </a:solidFill>
              </a:rPr>
              <a:t>-Lists durch direkte POS-Integration oder CSV-Import. Die Lösung vereint intuitives </a:t>
            </a:r>
            <a:r>
              <a:rPr lang="de-DE" sz="1600" dirty="0" err="1">
                <a:solidFill>
                  <a:srgbClr val="C00000"/>
                </a:solidFill>
              </a:rPr>
              <a:t>Waste-Logging</a:t>
            </a:r>
            <a:r>
              <a:rPr lang="de-DE" sz="1600" dirty="0">
                <a:solidFill>
                  <a:srgbClr val="C00000"/>
                </a:solidFill>
              </a:rPr>
              <a:t> und automatisiertes Recipe-</a:t>
            </a:r>
            <a:r>
              <a:rPr lang="de-DE" sz="1600" dirty="0" err="1">
                <a:solidFill>
                  <a:srgbClr val="C00000"/>
                </a:solidFill>
              </a:rPr>
              <a:t>Costing</a:t>
            </a:r>
            <a:r>
              <a:rPr lang="de-DE" sz="1600" dirty="0">
                <a:solidFill>
                  <a:srgbClr val="C00000"/>
                </a:solidFill>
              </a:rPr>
              <a:t> zur lückenlosen Überwachung der Küchenmargen.</a:t>
            </a:r>
            <a:endParaRPr lang="de-DE" sz="1600" noProof="1">
              <a:solidFill>
                <a:srgbClr val="C00000"/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088AF9C-ECDF-4541-724E-15CCD8356735}"/>
              </a:ext>
            </a:extLst>
          </p:cNvPr>
          <p:cNvSpPr txBox="1"/>
          <p:nvPr/>
        </p:nvSpPr>
        <p:spPr>
          <a:xfrm>
            <a:off x="483476" y="5928606"/>
            <a:ext cx="9401624" cy="6662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de-DE" sz="1600" b="1" noProof="1">
                <a:solidFill>
                  <a:srgbClr val="C00000"/>
                </a:solidFill>
              </a:rPr>
              <a:t>Ausblick</a:t>
            </a:r>
            <a:r>
              <a:rPr lang="de-DE" sz="1600" noProof="1">
                <a:solidFill>
                  <a:srgbClr val="C00000"/>
                </a:solidFill>
              </a:rPr>
              <a:t> Start einer Pilotphase mit 10 Testbetrieben (ein Monat kostenlos), gefolgt vom Markteintritt ab 29 € pro Monat.</a:t>
            </a:r>
          </a:p>
        </p:txBody>
      </p:sp>
      <p:pic>
        <p:nvPicPr>
          <p:cNvPr id="16" name="Picture 15" descr="A screenshot of a recipe&#10;&#10;AI-generated content may be incorrect.">
            <a:extLst>
              <a:ext uri="{FF2B5EF4-FFF2-40B4-BE49-F238E27FC236}">
                <a16:creationId xmlns:a16="http://schemas.microsoft.com/office/drawing/2014/main" id="{F4B8D37F-7823-2485-8B6C-0FA1A4BDC0E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37078" y="3142796"/>
            <a:ext cx="1600769" cy="2595852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FA99763F-B397-62B6-895E-E676C4B7A48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69283" y="3142796"/>
            <a:ext cx="2021548" cy="2595852"/>
          </a:xfrm>
          <a:prstGeom prst="rect">
            <a:avLst/>
          </a:prstGeom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65EE2566-15B5-E911-CE91-7407C8AD5B2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80096" y="190881"/>
            <a:ext cx="4942324" cy="28569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91139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</TotalTime>
  <Words>95</Words>
  <Application>Microsoft Macintosh PowerPoint</Application>
  <PresentationFormat>Widescreen</PresentationFormat>
  <Paragraphs>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GRUPPE 7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Pragadish Nandakumar</dc:creator>
  <cp:lastModifiedBy>Pragadish Nandakumar</cp:lastModifiedBy>
  <cp:revision>6</cp:revision>
  <dcterms:created xsi:type="dcterms:W3CDTF">2026-02-12T19:08:53Z</dcterms:created>
  <dcterms:modified xsi:type="dcterms:W3CDTF">2026-02-12T19:33:18Z</dcterms:modified>
</cp:coreProperties>
</file>